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4612" r:id="rId6"/>
    <p:sldId id="4615" r:id="rId7"/>
    <p:sldId id="2053" r:id="rId8"/>
    <p:sldId id="4616" r:id="rId9"/>
    <p:sldId id="326" r:id="rId10"/>
    <p:sldId id="4610" r:id="rId11"/>
    <p:sldId id="4611" r:id="rId12"/>
    <p:sldId id="4614" r:id="rId13"/>
    <p:sldId id="4613" r:id="rId14"/>
    <p:sldId id="259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65"/>
    <p:restoredTop sz="94492"/>
  </p:normalViewPr>
  <p:slideViewPr>
    <p:cSldViewPr snapToGrid="0">
      <p:cViewPr varScale="1">
        <p:scale>
          <a:sx n="94" d="100"/>
          <a:sy n="94" d="100"/>
        </p:scale>
        <p:origin x="760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15-01-2024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9920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31430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15-01-2024</a:t>
            </a:fld>
            <a:endParaRPr lang="nl-NL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15-01-2024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/>
              <a:t>	</a:t>
            </a:r>
          </a:p>
          <a:p>
            <a:pPr marL="0" lvl="0" indent="0" algn="ctr">
              <a:buNone/>
            </a:pPr>
            <a:endParaRPr lang="fr-FR"/>
          </a:p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15-01-2024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15-01-2024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15-01-2024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15-01-2024</a:t>
            </a:fld>
            <a:endParaRPr lang="nl-NL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15-01-2024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15-01-2024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15-01-2024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eonovum/ogc-api-kennissessi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en.wikipedia.org/wiki/Hypertext_Transfer_Protoco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en.wikipedia.org/wiki/Representational_state_transf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/>
              <a:t>Geonovum</a:t>
            </a:r>
            <a:br>
              <a:rPr lang="nl-NL"/>
            </a:b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2" y="2518373"/>
            <a:ext cx="5031779" cy="1122074"/>
          </a:xfrm>
        </p:spPr>
        <p:txBody>
          <a:bodyPr>
            <a:normAutofit/>
          </a:bodyPr>
          <a:lstStyle/>
          <a:p>
            <a:r>
              <a:rPr lang="nl-NL" dirty="0"/>
              <a:t>De wereld van de nieuwe OGC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02096" y="3832744"/>
            <a:ext cx="3689060" cy="273007"/>
          </a:xfrm>
        </p:spPr>
        <p:txBody>
          <a:bodyPr/>
          <a:lstStyle/>
          <a:p>
            <a:r>
              <a:rPr lang="nl-NL" dirty="0"/>
              <a:t>Bart De Lathouwer &amp; Pieter </a:t>
            </a:r>
            <a:r>
              <a:rPr lang="nl-NL"/>
              <a:t>Bresters</a:t>
            </a:r>
            <a:endParaRPr lang="nl-NL" dirty="0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8 januari 2024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Demoservices OGC-API-Features in QGIS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  <p:pic>
        <p:nvPicPr>
          <p:cNvPr id="8" name="Picture 7" descr="A screenshot of a web page&#10;&#10;Description automatically generated">
            <a:extLst>
              <a:ext uri="{FF2B5EF4-FFF2-40B4-BE49-F238E27FC236}">
                <a16:creationId xmlns:a16="http://schemas.microsoft.com/office/drawing/2014/main" id="{A310D0E5-0BB9-43F1-F72D-E43AF635F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03" y="1486984"/>
            <a:ext cx="5219593" cy="504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28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Dank voor de aandacht!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93C40-DC90-0D70-8802-2F040FF23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4AB0C-BD28-5ABA-4517-29E97B625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Deel</a:t>
            </a:r>
            <a:r>
              <a:rPr lang="en-US" dirty="0"/>
              <a:t> 2 van 2</a:t>
            </a:r>
          </a:p>
          <a:p>
            <a:endParaRPr lang="en-US" dirty="0"/>
          </a:p>
          <a:p>
            <a:r>
              <a:rPr lang="en-US" dirty="0" err="1"/>
              <a:t>Deel</a:t>
            </a:r>
            <a:r>
              <a:rPr lang="en-US" dirty="0"/>
              <a:t> 1: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; </a:t>
            </a:r>
            <a:r>
              <a:rPr lang="en-US" dirty="0" err="1"/>
              <a:t>verhaal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theorie</a:t>
            </a:r>
            <a:endParaRPr lang="en-US" dirty="0"/>
          </a:p>
          <a:p>
            <a:r>
              <a:rPr lang="en-US" dirty="0" err="1"/>
              <a:t>Deel</a:t>
            </a:r>
            <a:r>
              <a:rPr lang="en-US" dirty="0"/>
              <a:t> 2: we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client </a:t>
            </a:r>
            <a:r>
              <a:rPr lang="en-US" dirty="0" err="1"/>
              <a:t>en</a:t>
            </a:r>
            <a:r>
              <a:rPr lang="en-US" dirty="0"/>
              <a:t> server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48C78-1F78-6866-611E-9674E71F1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D13414C-999E-D735-BD9C-E3F5B071AF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4891" y="3722500"/>
            <a:ext cx="4373002" cy="2730688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B3B62F3-20CA-CDDE-2FB6-B1228B9E52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9351" y="5337175"/>
            <a:ext cx="4675517" cy="8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1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4C012-ABC9-23E1-D176-A4AE45E60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heb</a:t>
            </a:r>
            <a:r>
              <a:rPr lang="en-US" dirty="0"/>
              <a:t> je </a:t>
            </a:r>
            <a:r>
              <a:rPr lang="en-US" dirty="0" err="1"/>
              <a:t>nodig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starten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DF94-2AF4-6E55-3E6A-ED3075E4C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Node.js (</a:t>
            </a:r>
            <a:r>
              <a:rPr lang="en-US" dirty="0" err="1"/>
              <a:t>nodejs.org</a:t>
            </a:r>
            <a:r>
              <a:rPr lang="en-US" dirty="0"/>
              <a:t>)</a:t>
            </a:r>
          </a:p>
          <a:p>
            <a:r>
              <a:rPr lang="en-US" dirty="0"/>
              <a:t>Visual Studio Code</a:t>
            </a:r>
          </a:p>
          <a:p>
            <a:r>
              <a:rPr lang="en-US" dirty="0"/>
              <a:t>Copy/Clone van </a:t>
            </a:r>
            <a:r>
              <a:rPr lang="en-US" dirty="0">
                <a:hlinkClick r:id="rId2"/>
              </a:rPr>
              <a:t>https://github.com/Geonovum/ogc-api-kennissessie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Werkt</a:t>
            </a:r>
            <a:r>
              <a:rPr lang="en-US" dirty="0"/>
              <a:t> op alle OS’s </a:t>
            </a:r>
            <a:r>
              <a:rPr lang="en-US" dirty="0" err="1"/>
              <a:t>en</a:t>
            </a:r>
            <a:r>
              <a:rPr lang="en-US" dirty="0"/>
              <a:t> gratis. Well-known.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AEEDD-D8CC-E5F9-832D-413C7C95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717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E9C3C-AC67-9173-9365-D35EAC06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824" y="336773"/>
            <a:ext cx="12192000" cy="685800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9853B-7146-19DE-C89B-AF150B5AE0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2019 Open Geospatial Consortium</a:t>
            </a:r>
          </a:p>
        </p:txBody>
      </p:sp>
      <p:pic>
        <p:nvPicPr>
          <p:cNvPr id="6146" name="Picture 2" descr="Is Mathieu Michel echt 'Le Mister Bean belge'? | De Morgen">
            <a:extLst>
              <a:ext uri="{FF2B5EF4-FFF2-40B4-BE49-F238E27FC236}">
                <a16:creationId xmlns:a16="http://schemas.microsoft.com/office/drawing/2014/main" id="{E7E75868-CBD6-DBA5-2E06-1948B171F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1535502"/>
            <a:ext cx="5618673" cy="37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52418A-D051-92D7-1663-5B6DBF96D3EF}"/>
              </a:ext>
            </a:extLst>
          </p:cNvPr>
          <p:cNvSpPr txBox="1"/>
          <p:nvPr/>
        </p:nvSpPr>
        <p:spPr>
          <a:xfrm>
            <a:off x="6538824" y="5382881"/>
            <a:ext cx="4710022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Mathieu Michel, </a:t>
            </a:r>
            <a:r>
              <a:rPr lang="en-US" dirty="0" err="1"/>
              <a:t>Belgisch</a:t>
            </a:r>
            <a:r>
              <a:rPr lang="en-US" dirty="0"/>
              <a:t> Minister van </a:t>
            </a:r>
            <a:br>
              <a:rPr lang="en-US" dirty="0"/>
            </a:br>
            <a:r>
              <a:rPr lang="en-US" dirty="0" err="1"/>
              <a:t>Administratieve</a:t>
            </a:r>
            <a:r>
              <a:rPr lang="en-US" dirty="0"/>
              <a:t> </a:t>
            </a:r>
            <a:r>
              <a:rPr lang="en-US" dirty="0" err="1"/>
              <a:t>Vereenvoudiging</a:t>
            </a:r>
            <a:endParaRPr lang="en-US" dirty="0"/>
          </a:p>
        </p:txBody>
      </p:sp>
      <p:pic>
        <p:nvPicPr>
          <p:cNvPr id="6148" name="Picture 4" descr="ten traits that make a great software developer">
            <a:extLst>
              <a:ext uri="{FF2B5EF4-FFF2-40B4-BE49-F238E27FC236}">
                <a16:creationId xmlns:a16="http://schemas.microsoft.com/office/drawing/2014/main" id="{C5B54764-275B-D855-8FDA-025A25C3C5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7327" y="1535502"/>
            <a:ext cx="5267865" cy="37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110BD9-E43E-D374-9B98-CFF699DE32A2}"/>
              </a:ext>
            </a:extLst>
          </p:cNvPr>
          <p:cNvSpPr txBox="1"/>
          <p:nvPr/>
        </p:nvSpPr>
        <p:spPr>
          <a:xfrm>
            <a:off x="756248" y="5382881"/>
            <a:ext cx="4710022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Stereotyped Developer</a:t>
            </a:r>
          </a:p>
        </p:txBody>
      </p:sp>
    </p:spTree>
    <p:extLst>
      <p:ext uri="{BB962C8B-B14F-4D97-AF65-F5344CB8AC3E}">
        <p14:creationId xmlns:p14="http://schemas.microsoft.com/office/powerpoint/2010/main" val="1503055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E9C3C-AC67-9173-9365-D35EAC06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824" y="336773"/>
            <a:ext cx="12192000" cy="685800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9853B-7146-19DE-C89B-AF150B5AE0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2019 Open Geospatial Consortium</a:t>
            </a:r>
          </a:p>
        </p:txBody>
      </p:sp>
      <p:pic>
        <p:nvPicPr>
          <p:cNvPr id="6146" name="Picture 2" descr="Is Mathieu Michel echt 'Le Mister Bean belge'? | De Morgen">
            <a:extLst>
              <a:ext uri="{FF2B5EF4-FFF2-40B4-BE49-F238E27FC236}">
                <a16:creationId xmlns:a16="http://schemas.microsoft.com/office/drawing/2014/main" id="{E7E75868-CBD6-DBA5-2E06-1948B171F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1535502"/>
            <a:ext cx="5618673" cy="37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52418A-D051-92D7-1663-5B6DBF96D3EF}"/>
              </a:ext>
            </a:extLst>
          </p:cNvPr>
          <p:cNvSpPr txBox="1"/>
          <p:nvPr/>
        </p:nvSpPr>
        <p:spPr>
          <a:xfrm>
            <a:off x="6538824" y="5382881"/>
            <a:ext cx="4710022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Mathieu Michel, </a:t>
            </a:r>
            <a:r>
              <a:rPr lang="en-US" dirty="0" err="1"/>
              <a:t>Belgisch</a:t>
            </a:r>
            <a:r>
              <a:rPr lang="en-US" dirty="0"/>
              <a:t> Minister van </a:t>
            </a:r>
            <a:br>
              <a:rPr lang="en-US" dirty="0"/>
            </a:br>
            <a:r>
              <a:rPr lang="en-US" dirty="0" err="1"/>
              <a:t>Administratieve</a:t>
            </a:r>
            <a:r>
              <a:rPr lang="en-US" dirty="0"/>
              <a:t> </a:t>
            </a:r>
            <a:r>
              <a:rPr lang="en-US" dirty="0" err="1"/>
              <a:t>Vereenvoudiging</a:t>
            </a:r>
            <a:endParaRPr lang="en-US" dirty="0"/>
          </a:p>
        </p:txBody>
      </p:sp>
      <p:pic>
        <p:nvPicPr>
          <p:cNvPr id="6148" name="Picture 4" descr="ten traits that make a great software developer">
            <a:extLst>
              <a:ext uri="{FF2B5EF4-FFF2-40B4-BE49-F238E27FC236}">
                <a16:creationId xmlns:a16="http://schemas.microsoft.com/office/drawing/2014/main" id="{C5B54764-275B-D855-8FDA-025A25C3C5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7327" y="1535502"/>
            <a:ext cx="5267865" cy="37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110BD9-E43E-D374-9B98-CFF699DE32A2}"/>
              </a:ext>
            </a:extLst>
          </p:cNvPr>
          <p:cNvSpPr txBox="1"/>
          <p:nvPr/>
        </p:nvSpPr>
        <p:spPr>
          <a:xfrm>
            <a:off x="756248" y="5382881"/>
            <a:ext cx="4710022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Stereotyped Developer</a:t>
            </a:r>
          </a:p>
        </p:txBody>
      </p:sp>
      <p:pic>
        <p:nvPicPr>
          <p:cNvPr id="1026" name="Picture 2" descr="▷ Staatssecretaris voor Digitalisering Mathieu Michel strompelt door  Nederlandstalige beleidsverklaring">
            <a:extLst>
              <a:ext uri="{FF2B5EF4-FFF2-40B4-BE49-F238E27FC236}">
                <a16:creationId xmlns:a16="http://schemas.microsoft.com/office/drawing/2014/main" id="{249B3CC6-8D98-87EA-BB09-6D59D37B9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7" y="1535502"/>
            <a:ext cx="5618675" cy="37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19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14EEB9-ACEB-88AD-E05E-2E9A8A69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85" y="150608"/>
            <a:ext cx="9780132" cy="1280159"/>
          </a:xfrm>
        </p:spPr>
        <p:txBody>
          <a:bodyPr>
            <a:normAutofit/>
          </a:bodyPr>
          <a:lstStyle/>
          <a:p>
            <a:r>
              <a:rPr lang="nl-NL" dirty="0"/>
              <a:t>Waarom OGC </a:t>
            </a:r>
            <a:r>
              <a:rPr lang="nl-NL" dirty="0" err="1"/>
              <a:t>API’s</a:t>
            </a:r>
            <a:r>
              <a:rPr lang="nl-NL" dirty="0"/>
              <a:t> 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E8A6620-23F4-508B-17BB-C3AC9048D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04976"/>
            <a:ext cx="11963400" cy="4932363"/>
          </a:xfrm>
        </p:spPr>
        <p:txBody>
          <a:bodyPr>
            <a:normAutofit fontScale="92500" lnSpcReduction="10000"/>
          </a:bodyPr>
          <a:lstStyle/>
          <a:p>
            <a:r>
              <a:rPr lang="nl-NL" dirty="0"/>
              <a:t>Makkelijker dan oude generatie services voor </a:t>
            </a:r>
            <a:r>
              <a:rPr lang="nl-NL" u="sng" dirty="0"/>
              <a:t>web-ontwikkelaars </a:t>
            </a:r>
            <a:r>
              <a:rPr lang="nl-NL" dirty="0"/>
              <a:t>buiten het </a:t>
            </a:r>
            <a:r>
              <a:rPr lang="nl-NL" dirty="0" err="1"/>
              <a:t>geodomein</a:t>
            </a:r>
            <a:endParaRPr lang="nl-NL" dirty="0"/>
          </a:p>
          <a:p>
            <a:pPr lvl="1"/>
            <a:r>
              <a:rPr lang="nl-NL" dirty="0"/>
              <a:t>Je hoeft geen GIS-specialist te zijn om er mee te werken.</a:t>
            </a:r>
          </a:p>
          <a:p>
            <a:endParaRPr lang="nl-NL" dirty="0"/>
          </a:p>
          <a:p>
            <a:r>
              <a:rPr lang="nl-NL" dirty="0"/>
              <a:t>Ook goed te gebruiken binnen het </a:t>
            </a:r>
            <a:r>
              <a:rPr lang="nl-NL" dirty="0" err="1"/>
              <a:t>geodomein</a:t>
            </a:r>
            <a:endParaRPr lang="nl-NL" dirty="0"/>
          </a:p>
          <a:p>
            <a:pPr lvl="1"/>
            <a:r>
              <a:rPr lang="nl-NL" dirty="0" err="1"/>
              <a:t>Openapi</a:t>
            </a:r>
            <a:r>
              <a:rPr lang="nl-NL" dirty="0"/>
              <a:t> specificatie beschrijft wat er mee kan;</a:t>
            </a:r>
          </a:p>
          <a:p>
            <a:pPr lvl="1"/>
            <a:r>
              <a:rPr lang="nl-NL" dirty="0"/>
              <a:t>Werkt heel intuïtief.</a:t>
            </a:r>
          </a:p>
          <a:p>
            <a:endParaRPr lang="nl-NL" dirty="0"/>
          </a:p>
          <a:p>
            <a:r>
              <a:rPr lang="nl-NL" dirty="0"/>
              <a:t>Beter te vinden door zoekmachines</a:t>
            </a:r>
          </a:p>
          <a:p>
            <a:endParaRPr lang="nl-NL" dirty="0"/>
          </a:p>
          <a:p>
            <a:r>
              <a:rPr lang="nl-NL" dirty="0"/>
              <a:t>Verschillende types hebben dezelfde structuur en zijn daardoor ook eenvoudiger te combineren.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C528AC-652C-B32B-D213-8BFAA63C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7468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F2D1-364C-124F-8CD8-1BE001AC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809A4-B5ED-1A40-9E0D-4B5C4E98F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rgbClr val="092E5C"/>
                </a:solidFill>
              </a:rPr>
              <a:t>an application protocol for distributed, collaborative, hypermedia information systems</a:t>
            </a: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r>
              <a:rPr lang="en-US" dirty="0">
                <a:solidFill>
                  <a:srgbClr val="092E5C"/>
                </a:solidFill>
                <a:hlinkClick r:id="rId2"/>
              </a:rPr>
              <a:t>https://en.wikipedia.org/wiki/Hypertext_Transfer_Protocol</a:t>
            </a:r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1"/>
            <a:endParaRPr lang="en-US" dirty="0">
              <a:solidFill>
                <a:srgbClr val="092E5C"/>
              </a:solidFill>
            </a:endParaRPr>
          </a:p>
          <a:p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DB0F10-6ACB-9D47-B33A-F66514794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2627630"/>
            <a:ext cx="105283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6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F2D1-364C-124F-8CD8-1BE001AC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809A4-B5ED-1A40-9E0D-4B5C4E98F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rgbClr val="092E5C"/>
                </a:solidFill>
              </a:rPr>
              <a:t>Representational state transfer</a:t>
            </a: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r>
              <a:rPr lang="en-US" dirty="0">
                <a:solidFill>
                  <a:srgbClr val="092E5C"/>
                </a:solidFill>
                <a:hlinkClick r:id="rId2"/>
              </a:rPr>
              <a:t>https://en.wikipedia.org/wiki/Representational_state_transfer</a:t>
            </a:r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pPr lvl="0"/>
            <a:endParaRPr lang="en-US" dirty="0">
              <a:solidFill>
                <a:srgbClr val="092E5C"/>
              </a:solidFill>
            </a:endParaRP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492B49-7A43-914F-8397-90E1876E25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53" y="3173297"/>
            <a:ext cx="11003280" cy="240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67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Demoservices OGC-API-Features in QGIS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74413352-F47E-7DF2-709F-2D82E9288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081975"/>
            <a:ext cx="7772400" cy="319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569306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107dc4104725ff0d301aba76590c1ffd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cfdf746f280c8ca204321d555d08ef34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4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adba3324-aebb-4854-b76c-f6c322e7cc44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50EE47-0CBB-44AF-9BD7-6E4DD27707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EE5160-7538-49F0-A934-973547221305}">
  <ds:schemaRefs>
    <ds:schemaRef ds:uri="385505e6-e5d7-4f1a-b335-045f4e6272b3"/>
    <ds:schemaRef ds:uri="86b5f7f7-2f15-447a-b5f6-1e4312ec3a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314D6DE-E467-4F17-AF70-8A3377B9BD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1907</TotalTime>
  <Words>248</Words>
  <Application>Microsoft Macintosh PowerPoint</Application>
  <PresentationFormat>Widescreen</PresentationFormat>
  <Paragraphs>62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Tenorite</vt:lpstr>
      <vt:lpstr>Wingdings</vt:lpstr>
      <vt:lpstr>Geonovum</vt:lpstr>
      <vt:lpstr>Geonovum </vt:lpstr>
      <vt:lpstr>OGC API *</vt:lpstr>
      <vt:lpstr>Wat heb je nodig om te starten?</vt:lpstr>
      <vt:lpstr>Recap</vt:lpstr>
      <vt:lpstr>Recap</vt:lpstr>
      <vt:lpstr>Waarom OGC API’s ?</vt:lpstr>
      <vt:lpstr>HTTP</vt:lpstr>
      <vt:lpstr>REST</vt:lpstr>
      <vt:lpstr>Demoservices OGC-API-Features in QGIS</vt:lpstr>
      <vt:lpstr>Demoservices OGC-API-Features in QGIS</vt:lpstr>
      <vt:lpstr>Dank voor de aandacht!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Geonovum</dc:title>
  <dc:creator>Pieter Bresters</dc:creator>
  <cp:lastModifiedBy>Bart De Lathouwer</cp:lastModifiedBy>
  <cp:revision>28</cp:revision>
  <dcterms:created xsi:type="dcterms:W3CDTF">2022-10-26T06:58:37Z</dcterms:created>
  <dcterms:modified xsi:type="dcterms:W3CDTF">2024-01-15T07:27:42Z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